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63" r:id="rId3"/>
    <p:sldId id="264" r:id="rId4"/>
    <p:sldId id="261" r:id="rId5"/>
    <p:sldId id="268" r:id="rId6"/>
    <p:sldId id="265" r:id="rId7"/>
    <p:sldId id="266" r:id="rId8"/>
    <p:sldId id="267" r:id="rId9"/>
    <p:sldId id="269" r:id="rId10"/>
    <p:sldId id="270" r:id="rId11"/>
    <p:sldId id="272" r:id="rId12"/>
    <p:sldId id="273" r:id="rId13"/>
    <p:sldId id="274" r:id="rId14"/>
    <p:sldId id="275" r:id="rId15"/>
    <p:sldId id="271" r:id="rId1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tagiaires" initials="S" lastIdx="1" clrIdx="0">
    <p:extLst>
      <p:ext uri="{19B8F6BF-5375-455C-9EA6-DF929625EA0E}">
        <p15:presenceInfo xmlns:p15="http://schemas.microsoft.com/office/powerpoint/2012/main" userId="Stagiaire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AA6C2"/>
    <a:srgbClr val="FFF6DD"/>
    <a:srgbClr val="004376"/>
    <a:srgbClr val="0058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31" autoAdjust="0"/>
    <p:restoredTop sz="94660"/>
  </p:normalViewPr>
  <p:slideViewPr>
    <p:cSldViewPr snapToGrid="0">
      <p:cViewPr varScale="1">
        <p:scale>
          <a:sx n="79" d="100"/>
          <a:sy n="79" d="100"/>
        </p:scale>
        <p:origin x="126" y="3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122363"/>
            <a:ext cx="9144000" cy="2387600"/>
          </a:xfrm>
        </p:spPr>
        <p:txBody>
          <a:bodyPr anchor="b"/>
          <a:lstStyle>
            <a:lvl1pPr algn="ctr">
              <a:defRPr sz="6000"/>
            </a:lvl1pPr>
          </a:lstStyle>
          <a:p>
            <a:r>
              <a:rPr lang="fr-FR" smtClean="0"/>
              <a:t>Modifiez le style du titre</a:t>
            </a:r>
            <a:endParaRPr lang="fr-FR"/>
          </a:p>
        </p:txBody>
      </p:sp>
      <p:sp>
        <p:nvSpPr>
          <p:cNvPr id="3" name="Sous-titr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smtClean="0"/>
              <a:t>Modifier le style des sous-titres du masque</a:t>
            </a:r>
            <a:endParaRPr lang="fr-FR"/>
          </a:p>
        </p:txBody>
      </p:sp>
      <p:sp>
        <p:nvSpPr>
          <p:cNvPr id="4" name="Espace réservé de la date 3"/>
          <p:cNvSpPr>
            <a:spLocks noGrp="1"/>
          </p:cNvSpPr>
          <p:nvPr>
            <p:ph type="dt" sz="half" idx="10"/>
          </p:nvPr>
        </p:nvSpPr>
        <p:spPr/>
        <p:txBody>
          <a:bodyPr/>
          <a:lstStyle/>
          <a:p>
            <a:fld id="{DF64FADB-A0DA-4041-9365-61818193EC3F}" type="datetimeFigureOut">
              <a:rPr lang="fr-FR" smtClean="0"/>
              <a:t>26/06/2019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3457F6C-E759-4AE1-9EBB-6483291A5B29}" type="slidenum">
              <a:rPr lang="fr-FR" smtClean="0"/>
              <a:t>‹N°›</a:t>
            </a:fld>
            <a:endParaRPr lang="fr-FR"/>
          </a:p>
        </p:txBody>
      </p:sp>
    </p:spTree>
    <p:extLst>
      <p:ext uri="{BB962C8B-B14F-4D97-AF65-F5344CB8AC3E}">
        <p14:creationId xmlns:p14="http://schemas.microsoft.com/office/powerpoint/2010/main" val="27416348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pour une imag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DF64FADB-A0DA-4041-9365-61818193EC3F}" type="datetimeFigureOut">
              <a:rPr lang="fr-FR" smtClean="0"/>
              <a:t>26/06/2019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3457F6C-E759-4AE1-9EBB-6483291A5B29}" type="slidenum">
              <a:rPr lang="fr-FR" smtClean="0"/>
              <a:t>‹N°›</a:t>
            </a:fld>
            <a:endParaRPr lang="fr-FR"/>
          </a:p>
        </p:txBody>
      </p:sp>
    </p:spTree>
    <p:extLst>
      <p:ext uri="{BB962C8B-B14F-4D97-AF65-F5344CB8AC3E}">
        <p14:creationId xmlns:p14="http://schemas.microsoft.com/office/powerpoint/2010/main" val="2117676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DF64FADB-A0DA-4041-9365-61818193EC3F}" type="datetimeFigureOut">
              <a:rPr lang="fr-FR" smtClean="0"/>
              <a:t>26/06/2019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3457F6C-E759-4AE1-9EBB-6483291A5B29}" type="slidenum">
              <a:rPr lang="fr-FR" smtClean="0"/>
              <a:t>‹N°›</a:t>
            </a:fld>
            <a:endParaRPr lang="fr-FR"/>
          </a:p>
        </p:txBody>
      </p:sp>
    </p:spTree>
    <p:extLst>
      <p:ext uri="{BB962C8B-B14F-4D97-AF65-F5344CB8AC3E}">
        <p14:creationId xmlns:p14="http://schemas.microsoft.com/office/powerpoint/2010/main" val="37073724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24900" y="365125"/>
            <a:ext cx="2628900" cy="5811838"/>
          </a:xfrm>
        </p:spPr>
        <p:txBody>
          <a:bodyPr vert="eaVert"/>
          <a:lstStyle/>
          <a:p>
            <a:r>
              <a:rPr lang="fr-FR" smtClean="0"/>
              <a:t>Modifiez le style du titre</a:t>
            </a:r>
            <a:endParaRPr lang="fr-FR"/>
          </a:p>
        </p:txBody>
      </p:sp>
      <p:sp>
        <p:nvSpPr>
          <p:cNvPr id="3" name="Espace réservé du texte vertical 2"/>
          <p:cNvSpPr>
            <a:spLocks noGrp="1"/>
          </p:cNvSpPr>
          <p:nvPr>
            <p:ph type="body" orient="vert" idx="1"/>
          </p:nvPr>
        </p:nvSpPr>
        <p:spPr>
          <a:xfrm>
            <a:off x="838200" y="365125"/>
            <a:ext cx="7734300" cy="5811838"/>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DF64FADB-A0DA-4041-9365-61818193EC3F}" type="datetimeFigureOut">
              <a:rPr lang="fr-FR" smtClean="0"/>
              <a:t>26/06/2019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3457F6C-E759-4AE1-9EBB-6483291A5B29}" type="slidenum">
              <a:rPr lang="fr-FR" smtClean="0"/>
              <a:t>‹N°›</a:t>
            </a:fld>
            <a:endParaRPr lang="fr-FR"/>
          </a:p>
        </p:txBody>
      </p:sp>
    </p:spTree>
    <p:extLst>
      <p:ext uri="{BB962C8B-B14F-4D97-AF65-F5344CB8AC3E}">
        <p14:creationId xmlns:p14="http://schemas.microsoft.com/office/powerpoint/2010/main" val="24413021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DF64FADB-A0DA-4041-9365-61818193EC3F}" type="datetimeFigureOut">
              <a:rPr lang="fr-FR" smtClean="0"/>
              <a:t>26/06/2019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3457F6C-E759-4AE1-9EBB-6483291A5B29}" type="slidenum">
              <a:rPr lang="fr-FR" smtClean="0"/>
              <a:t>‹N°›</a:t>
            </a:fld>
            <a:endParaRPr lang="fr-FR"/>
          </a:p>
        </p:txBody>
      </p:sp>
    </p:spTree>
    <p:extLst>
      <p:ext uri="{BB962C8B-B14F-4D97-AF65-F5344CB8AC3E}">
        <p14:creationId xmlns:p14="http://schemas.microsoft.com/office/powerpoint/2010/main" val="3658134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38200" y="5691883"/>
            <a:ext cx="10515600" cy="664467"/>
          </a:xfrm>
        </p:spPr>
        <p:txBody>
          <a:bodyPr>
            <a:normAutofit/>
          </a:bodyPr>
          <a:lstStyle>
            <a:lvl1pPr>
              <a:defRPr lang="fr-FR" dirty="0"/>
            </a:lvl1pPr>
          </a:lstStyle>
          <a:p>
            <a:r>
              <a:rPr lang="fr-FR" dirty="0" smtClean="0"/>
              <a:t>Modifiez le style du titre</a:t>
            </a:r>
            <a:endParaRPr lang="fr-FR" dirty="0"/>
          </a:p>
        </p:txBody>
      </p:sp>
      <p:sp>
        <p:nvSpPr>
          <p:cNvPr id="3" name="Espace réservé du contenu 2"/>
          <p:cNvSpPr>
            <a:spLocks noGrp="1"/>
          </p:cNvSpPr>
          <p:nvPr>
            <p:ph idx="1"/>
          </p:nvPr>
        </p:nvSpPr>
        <p:spPr>
          <a:xfrm>
            <a:off x="838200" y="356419"/>
            <a:ext cx="10515600" cy="5335463"/>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p>
            <a:fld id="{DF64FADB-A0DA-4041-9365-61818193EC3F}" type="datetimeFigureOut">
              <a:rPr lang="fr-FR" smtClean="0"/>
              <a:t>26/06/2019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3457F6C-E759-4AE1-9EBB-6483291A5B29}" type="slidenum">
              <a:rPr lang="fr-FR" smtClean="0"/>
              <a:t>‹N°›</a:t>
            </a:fld>
            <a:endParaRPr lang="fr-FR"/>
          </a:p>
        </p:txBody>
      </p:sp>
    </p:spTree>
    <p:extLst>
      <p:ext uri="{BB962C8B-B14F-4D97-AF65-F5344CB8AC3E}">
        <p14:creationId xmlns:p14="http://schemas.microsoft.com/office/powerpoint/2010/main" val="2053996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831850" y="1709738"/>
            <a:ext cx="10515600" cy="2852737"/>
          </a:xfrm>
        </p:spPr>
        <p:txBody>
          <a:bodyPr anchor="b"/>
          <a:lstStyle>
            <a:lvl1pPr>
              <a:defRPr sz="6000"/>
            </a:lvl1pPr>
          </a:lstStyle>
          <a:p>
            <a:r>
              <a:rPr lang="fr-FR" smtClean="0"/>
              <a:t>Modifiez le style du titre</a:t>
            </a:r>
            <a:endParaRPr lang="fr-FR"/>
          </a:p>
        </p:txBody>
      </p:sp>
      <p:sp>
        <p:nvSpPr>
          <p:cNvPr id="3" name="Espace réservé du texte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smtClean="0"/>
              <a:t>Modifier les styles du texte du masque</a:t>
            </a:r>
          </a:p>
        </p:txBody>
      </p:sp>
      <p:sp>
        <p:nvSpPr>
          <p:cNvPr id="4" name="Espace réservé de la date 3"/>
          <p:cNvSpPr>
            <a:spLocks noGrp="1"/>
          </p:cNvSpPr>
          <p:nvPr>
            <p:ph type="dt" sz="half" idx="10"/>
          </p:nvPr>
        </p:nvSpPr>
        <p:spPr/>
        <p:txBody>
          <a:bodyPr/>
          <a:lstStyle/>
          <a:p>
            <a:fld id="{DF64FADB-A0DA-4041-9365-61818193EC3F}" type="datetimeFigureOut">
              <a:rPr lang="fr-FR" smtClean="0"/>
              <a:t>26/06/2019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3457F6C-E759-4AE1-9EBB-6483291A5B29}" type="slidenum">
              <a:rPr lang="fr-FR" smtClean="0"/>
              <a:t>‹N°›</a:t>
            </a:fld>
            <a:endParaRPr lang="fr-FR"/>
          </a:p>
        </p:txBody>
      </p:sp>
    </p:spTree>
    <p:extLst>
      <p:ext uri="{BB962C8B-B14F-4D97-AF65-F5344CB8AC3E}">
        <p14:creationId xmlns:p14="http://schemas.microsoft.com/office/powerpoint/2010/main" val="18586426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838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contenu 3"/>
          <p:cNvSpPr>
            <a:spLocks noGrp="1"/>
          </p:cNvSpPr>
          <p:nvPr>
            <p:ph sz="half" idx="2"/>
          </p:nvPr>
        </p:nvSpPr>
        <p:spPr>
          <a:xfrm>
            <a:off x="6172200" y="1825625"/>
            <a:ext cx="5181600" cy="435133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e la date 4"/>
          <p:cNvSpPr>
            <a:spLocks noGrp="1"/>
          </p:cNvSpPr>
          <p:nvPr>
            <p:ph type="dt" sz="half" idx="10"/>
          </p:nvPr>
        </p:nvSpPr>
        <p:spPr/>
        <p:txBody>
          <a:bodyPr/>
          <a:lstStyle/>
          <a:p>
            <a:fld id="{DF64FADB-A0DA-4041-9365-61818193EC3F}" type="datetimeFigureOut">
              <a:rPr lang="fr-FR" smtClean="0"/>
              <a:t>26/06/2019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3457F6C-E759-4AE1-9EBB-6483291A5B29}" type="slidenum">
              <a:rPr lang="fr-FR" smtClean="0"/>
              <a:t>‹N°›</a:t>
            </a:fld>
            <a:endParaRPr lang="fr-FR"/>
          </a:p>
        </p:txBody>
      </p:sp>
    </p:spTree>
    <p:extLst>
      <p:ext uri="{BB962C8B-B14F-4D97-AF65-F5344CB8AC3E}">
        <p14:creationId xmlns:p14="http://schemas.microsoft.com/office/powerpoint/2010/main" val="433820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839788" y="365125"/>
            <a:ext cx="10515600" cy="1325563"/>
          </a:xfrm>
        </p:spPr>
        <p:txBody>
          <a:bodyPr/>
          <a:lstStyle/>
          <a:p>
            <a:r>
              <a:rPr lang="fr-FR" smtClean="0"/>
              <a:t>Modifiez le style du titre</a:t>
            </a:r>
            <a:endParaRPr lang="fr-FR"/>
          </a:p>
        </p:txBody>
      </p:sp>
      <p:sp>
        <p:nvSpPr>
          <p:cNvPr id="3" name="Espace réservé du texte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Espace réservé du contenu 3"/>
          <p:cNvSpPr>
            <a:spLocks noGrp="1"/>
          </p:cNvSpPr>
          <p:nvPr>
            <p:ph sz="half" idx="2"/>
          </p:nvPr>
        </p:nvSpPr>
        <p:spPr>
          <a:xfrm>
            <a:off x="839788" y="2505075"/>
            <a:ext cx="5157787"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5" name="Espace réservé du texte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Espace réservé du contenu 5"/>
          <p:cNvSpPr>
            <a:spLocks noGrp="1"/>
          </p:cNvSpPr>
          <p:nvPr>
            <p:ph sz="quarter" idx="4"/>
          </p:nvPr>
        </p:nvSpPr>
        <p:spPr>
          <a:xfrm>
            <a:off x="6172200" y="2505075"/>
            <a:ext cx="5183188" cy="3684588"/>
          </a:xfrm>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Espace réservé de la date 6"/>
          <p:cNvSpPr>
            <a:spLocks noGrp="1"/>
          </p:cNvSpPr>
          <p:nvPr>
            <p:ph type="dt" sz="half" idx="10"/>
          </p:nvPr>
        </p:nvSpPr>
        <p:spPr/>
        <p:txBody>
          <a:bodyPr/>
          <a:lstStyle/>
          <a:p>
            <a:fld id="{DF64FADB-A0DA-4041-9365-61818193EC3F}" type="datetimeFigureOut">
              <a:rPr lang="fr-FR" smtClean="0"/>
              <a:t>26/06/2019</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43457F6C-E759-4AE1-9EBB-6483291A5B29}" type="slidenum">
              <a:rPr lang="fr-FR" smtClean="0"/>
              <a:t>‹N°›</a:t>
            </a:fld>
            <a:endParaRPr lang="fr-FR"/>
          </a:p>
        </p:txBody>
      </p:sp>
    </p:spTree>
    <p:extLst>
      <p:ext uri="{BB962C8B-B14F-4D97-AF65-F5344CB8AC3E}">
        <p14:creationId xmlns:p14="http://schemas.microsoft.com/office/powerpoint/2010/main" val="3719834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e la date 2"/>
          <p:cNvSpPr>
            <a:spLocks noGrp="1"/>
          </p:cNvSpPr>
          <p:nvPr>
            <p:ph type="dt" sz="half" idx="10"/>
          </p:nvPr>
        </p:nvSpPr>
        <p:spPr/>
        <p:txBody>
          <a:bodyPr/>
          <a:lstStyle/>
          <a:p>
            <a:fld id="{DF64FADB-A0DA-4041-9365-61818193EC3F}" type="datetimeFigureOut">
              <a:rPr lang="fr-FR" smtClean="0"/>
              <a:t>26/06/2019</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43457F6C-E759-4AE1-9EBB-6483291A5B29}" type="slidenum">
              <a:rPr lang="fr-FR" smtClean="0"/>
              <a:t>‹N°›</a:t>
            </a:fld>
            <a:endParaRPr lang="fr-FR"/>
          </a:p>
        </p:txBody>
      </p:sp>
    </p:spTree>
    <p:extLst>
      <p:ext uri="{BB962C8B-B14F-4D97-AF65-F5344CB8AC3E}">
        <p14:creationId xmlns:p14="http://schemas.microsoft.com/office/powerpoint/2010/main" val="1215388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DF64FADB-A0DA-4041-9365-61818193EC3F}" type="datetimeFigureOut">
              <a:rPr lang="fr-FR" smtClean="0"/>
              <a:t>26/06/2019</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43457F6C-E759-4AE1-9EBB-6483291A5B29}" type="slidenum">
              <a:rPr lang="fr-FR" smtClean="0"/>
              <a:t>‹N°›</a:t>
            </a:fld>
            <a:endParaRPr lang="fr-FR"/>
          </a:p>
        </p:txBody>
      </p:sp>
    </p:spTree>
    <p:extLst>
      <p:ext uri="{BB962C8B-B14F-4D97-AF65-F5344CB8AC3E}">
        <p14:creationId xmlns:p14="http://schemas.microsoft.com/office/powerpoint/2010/main" val="33234965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39788" y="457200"/>
            <a:ext cx="3932237" cy="1600200"/>
          </a:xfrm>
        </p:spPr>
        <p:txBody>
          <a:bodyPr anchor="b"/>
          <a:lstStyle>
            <a:lvl1pPr>
              <a:defRPr sz="3200"/>
            </a:lvl1pPr>
          </a:lstStyle>
          <a:p>
            <a:r>
              <a:rPr lang="fr-FR" smtClean="0"/>
              <a:t>Modifiez le style du titre</a:t>
            </a:r>
            <a:endParaRPr lang="fr-FR"/>
          </a:p>
        </p:txBody>
      </p:sp>
      <p:sp>
        <p:nvSpPr>
          <p:cNvPr id="3" name="Espace réservé du contenu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smtClean="0"/>
              <a:t>Modifier les styles du texte du masque</a:t>
            </a:r>
          </a:p>
        </p:txBody>
      </p:sp>
      <p:sp>
        <p:nvSpPr>
          <p:cNvPr id="5" name="Espace réservé de la date 4"/>
          <p:cNvSpPr>
            <a:spLocks noGrp="1"/>
          </p:cNvSpPr>
          <p:nvPr>
            <p:ph type="dt" sz="half" idx="10"/>
          </p:nvPr>
        </p:nvSpPr>
        <p:spPr/>
        <p:txBody>
          <a:bodyPr/>
          <a:lstStyle/>
          <a:p>
            <a:fld id="{DF64FADB-A0DA-4041-9365-61818193EC3F}" type="datetimeFigureOut">
              <a:rPr lang="fr-FR" smtClean="0"/>
              <a:t>26/06/2019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3457F6C-E759-4AE1-9EBB-6483291A5B29}" type="slidenum">
              <a:rPr lang="fr-FR" smtClean="0"/>
              <a:t>‹N°›</a:t>
            </a:fld>
            <a:endParaRPr lang="fr-FR"/>
          </a:p>
        </p:txBody>
      </p:sp>
    </p:spTree>
    <p:extLst>
      <p:ext uri="{BB962C8B-B14F-4D97-AF65-F5344CB8AC3E}">
        <p14:creationId xmlns:p14="http://schemas.microsoft.com/office/powerpoint/2010/main" val="3400268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dirty="0" smtClean="0"/>
              <a:t>Modifiez le style du titre</a:t>
            </a:r>
            <a:endParaRPr lang="fr-FR" dirty="0"/>
          </a:p>
        </p:txBody>
      </p:sp>
      <p:sp>
        <p:nvSpPr>
          <p:cNvPr id="3" name="Espace réservé du texte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dirty="0" smtClean="0"/>
              <a:t>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64FADB-A0DA-4041-9365-61818193EC3F}" type="datetimeFigureOut">
              <a:rPr lang="fr-FR" smtClean="0"/>
              <a:t>26/06/2019</a:t>
            </a:fld>
            <a:endParaRPr lang="fr-FR"/>
          </a:p>
        </p:txBody>
      </p:sp>
      <p:sp>
        <p:nvSpPr>
          <p:cNvPr id="5" name="Espace réservé du pied de page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457F6C-E759-4AE1-9EBB-6483291A5B29}" type="slidenum">
              <a:rPr lang="fr-FR" smtClean="0"/>
              <a:t>‹N°›</a:t>
            </a:fld>
            <a:endParaRPr lang="fr-FR"/>
          </a:p>
        </p:txBody>
      </p:sp>
    </p:spTree>
    <p:extLst>
      <p:ext uri="{BB962C8B-B14F-4D97-AF65-F5344CB8AC3E}">
        <p14:creationId xmlns:p14="http://schemas.microsoft.com/office/powerpoint/2010/main" val="25091076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lnSpc>
          <a:spcPct val="90000"/>
        </a:lnSpc>
        <a:spcBef>
          <a:spcPct val="0"/>
        </a:spcBef>
        <a:buNone/>
        <a:defRPr sz="3200" b="1" kern="1200">
          <a:solidFill>
            <a:schemeClr val="tx1">
              <a:lumMod val="65000"/>
              <a:lumOff val="35000"/>
            </a:schemeClr>
          </a:solidFill>
          <a:latin typeface="+mj-lt"/>
          <a:ea typeface="+mj-ea"/>
          <a:cs typeface="+mj-cs"/>
        </a:defRPr>
      </a:lvl1pPr>
    </p:titleStyle>
    <p:bodyStyle>
      <a:lvl1pPr marL="355600" indent="-355600" algn="l" defTabSz="914400" rtl="0" eaLnBrk="1" latinLnBrk="0" hangingPunct="1">
        <a:lnSpc>
          <a:spcPct val="90000"/>
        </a:lnSpc>
        <a:spcBef>
          <a:spcPts val="1000"/>
        </a:spcBef>
        <a:buFont typeface="Wingdings" panose="05000000000000000000" pitchFamily="2" charset="2"/>
        <a:buChar char="ü"/>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8.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solidFill>
                  <a:schemeClr val="tx1">
                    <a:lumMod val="75000"/>
                    <a:lumOff val="25000"/>
                  </a:schemeClr>
                </a:solidFill>
                <a:ea typeface="Verdana" panose="020B0604030504040204" pitchFamily="34" charset="0"/>
                <a:cs typeface="Verdana" panose="020B0604030504040204" pitchFamily="34" charset="0"/>
              </a:rPr>
              <a:t>1.  Écran d’accueil très visuel</a:t>
            </a:r>
            <a:endParaRPr lang="fr-FR"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585947"/>
            <a:ext cx="10515600" cy="4876481"/>
          </a:xfrm>
        </p:spPr>
      </p:pic>
    </p:spTree>
    <p:extLst>
      <p:ext uri="{BB962C8B-B14F-4D97-AF65-F5344CB8AC3E}">
        <p14:creationId xmlns:p14="http://schemas.microsoft.com/office/powerpoint/2010/main" val="41624277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1456" y="0"/>
            <a:ext cx="3745992" cy="3745992"/>
          </a:xfrm>
          <a:prstGeom prst="rect">
            <a:avLst/>
          </a:prstGeom>
        </p:spPr>
      </p:pic>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22648" y="2994196"/>
            <a:ext cx="3517512" cy="3508248"/>
          </a:xfrm>
          <a:prstGeom prst="rect">
            <a:avLst/>
          </a:prstGeom>
        </p:spPr>
      </p:pic>
      <p:pic>
        <p:nvPicPr>
          <p:cNvPr id="5" name="Imag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0160" y="170688"/>
            <a:ext cx="3742944" cy="3742944"/>
          </a:xfrm>
          <a:prstGeom prst="rect">
            <a:avLst/>
          </a:prstGeom>
        </p:spPr>
      </p:pic>
      <p:sp>
        <p:nvSpPr>
          <p:cNvPr id="7" name="Rectangle 6"/>
          <p:cNvSpPr/>
          <p:nvPr/>
        </p:nvSpPr>
        <p:spPr>
          <a:xfrm>
            <a:off x="4247448" y="582168"/>
            <a:ext cx="4841176" cy="2000548"/>
          </a:xfrm>
          <a:prstGeom prst="rect">
            <a:avLst/>
          </a:prstGeom>
        </p:spPr>
        <p:txBody>
          <a:bodyPr wrap="square">
            <a:spAutoFit/>
          </a:bodyPr>
          <a:lstStyle/>
          <a:p>
            <a:r>
              <a:rPr lang="fr-FR" sz="3600" b="1" dirty="0" smtClean="0"/>
              <a:t>      LES </a:t>
            </a:r>
            <a:r>
              <a:rPr lang="fr-FR" sz="3600" b="1" dirty="0"/>
              <a:t>POSITIONS</a:t>
            </a:r>
          </a:p>
          <a:p>
            <a:endParaRPr lang="fr-FR" sz="1600" dirty="0"/>
          </a:p>
          <a:p>
            <a:pPr marL="571500" indent="-571500">
              <a:buFont typeface="Wingdings" panose="05000000000000000000" pitchFamily="2" charset="2"/>
              <a:buChar char="ü"/>
            </a:pPr>
            <a:r>
              <a:rPr lang="fr-FR" sz="3600" dirty="0" smtClean="0"/>
              <a:t>Relatives </a:t>
            </a:r>
            <a:r>
              <a:rPr lang="fr-FR" sz="3600" dirty="0"/>
              <a:t>et </a:t>
            </a:r>
            <a:r>
              <a:rPr lang="fr-FR" sz="3600" dirty="0" err="1" smtClean="0"/>
              <a:t>Absolutes</a:t>
            </a:r>
            <a:endParaRPr lang="fr-FR" sz="3600" dirty="0" smtClean="0"/>
          </a:p>
          <a:p>
            <a:pPr marL="571500" indent="-571500">
              <a:buFont typeface="Wingdings" panose="05000000000000000000" pitchFamily="2" charset="2"/>
              <a:buChar char="ü"/>
            </a:pPr>
            <a:r>
              <a:rPr lang="fr-FR" sz="3600" dirty="0" err="1" smtClean="0"/>
              <a:t>Flexbox</a:t>
            </a:r>
            <a:endParaRPr lang="fr-FR" sz="3600" dirty="0"/>
          </a:p>
        </p:txBody>
      </p:sp>
    </p:spTree>
    <p:extLst>
      <p:ext uri="{BB962C8B-B14F-4D97-AF65-F5344CB8AC3E}">
        <p14:creationId xmlns:p14="http://schemas.microsoft.com/office/powerpoint/2010/main" val="32218429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91840" y="243840"/>
            <a:ext cx="6096000" cy="1077218"/>
          </a:xfrm>
          <a:prstGeom prst="rect">
            <a:avLst/>
          </a:prstGeom>
        </p:spPr>
        <p:txBody>
          <a:bodyPr>
            <a:spAutoFit/>
          </a:bodyPr>
          <a:lstStyle/>
          <a:p>
            <a:pPr algn="ctr"/>
            <a:r>
              <a:rPr lang="fr-FR" sz="2400" b="1" dirty="0"/>
              <a:t>FLEXBOX</a:t>
            </a:r>
          </a:p>
          <a:p>
            <a:r>
              <a:rPr lang="fr-FR" sz="2000" dirty="0" smtClean="0"/>
              <a:t>Plus appropriée </a:t>
            </a:r>
            <a:r>
              <a:rPr lang="fr-FR" sz="2000" dirty="0"/>
              <a:t>au Responsive et </a:t>
            </a:r>
            <a:r>
              <a:rPr lang="fr-FR" sz="2000" dirty="0" smtClean="0"/>
              <a:t>parce </a:t>
            </a:r>
            <a:r>
              <a:rPr lang="fr-FR" sz="2000" dirty="0"/>
              <a:t>que je suis tombée par </a:t>
            </a:r>
            <a:r>
              <a:rPr lang="fr-FR" sz="2000" dirty="0" smtClean="0"/>
              <a:t>hasard</a:t>
            </a:r>
            <a:r>
              <a:rPr lang="fr-FR" sz="2000" dirty="0"/>
              <a:t>, sur </a:t>
            </a:r>
            <a:r>
              <a:rPr lang="fr-FR" sz="2000" b="1" cap="all" dirty="0"/>
              <a:t>FLEXBOX FROGGY</a:t>
            </a:r>
            <a:endParaRPr lang="fr-FR" sz="2000"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5890" y="1810221"/>
            <a:ext cx="10058400" cy="4553291"/>
          </a:xfrm>
          <a:prstGeom prst="rect">
            <a:avLst/>
          </a:prstGeom>
        </p:spPr>
      </p:pic>
      <p:pic>
        <p:nvPicPr>
          <p:cNvPr id="3" name="Image 2"/>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25730" y="243840"/>
            <a:ext cx="2560320" cy="5120640"/>
          </a:xfrm>
          <a:prstGeom prst="rect">
            <a:avLst/>
          </a:prstGeom>
        </p:spPr>
      </p:pic>
    </p:spTree>
    <p:extLst>
      <p:ext uri="{BB962C8B-B14F-4D97-AF65-F5344CB8AC3E}">
        <p14:creationId xmlns:p14="http://schemas.microsoft.com/office/powerpoint/2010/main" val="336867607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205" y="385828"/>
            <a:ext cx="11458270" cy="5202423"/>
          </a:xfrm>
          <a:prstGeom prst="rect">
            <a:avLst/>
          </a:prstGeom>
        </p:spPr>
      </p:pic>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760935">
            <a:off x="9985248" y="954025"/>
            <a:ext cx="1664251" cy="1487424"/>
          </a:xfrm>
          <a:prstGeom prst="rect">
            <a:avLst/>
          </a:prstGeom>
        </p:spPr>
      </p:pic>
      <p:cxnSp>
        <p:nvCxnSpPr>
          <p:cNvPr id="6" name="Connecteur droit avec flèche 5"/>
          <p:cNvCxnSpPr/>
          <p:nvPr/>
        </p:nvCxnSpPr>
        <p:spPr>
          <a:xfrm flipH="1">
            <a:off x="10192512" y="2426209"/>
            <a:ext cx="396000" cy="1121663"/>
          </a:xfrm>
          <a:prstGeom prst="straightConnector1">
            <a:avLst/>
          </a:prstGeom>
          <a:ln>
            <a:tailEnd type="triangle"/>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cxnSp>
        <p:nvCxnSpPr>
          <p:cNvPr id="8" name="Connecteur droit avec flèche 7"/>
          <p:cNvCxnSpPr/>
          <p:nvPr/>
        </p:nvCxnSpPr>
        <p:spPr>
          <a:xfrm flipH="1">
            <a:off x="8827008" y="2334771"/>
            <a:ext cx="1563504" cy="91438"/>
          </a:xfrm>
          <a:prstGeom prst="straightConnector1">
            <a:avLst/>
          </a:prstGeom>
          <a:ln>
            <a:tailEnd type="triangle"/>
          </a:ln>
          <a:effectLst>
            <a:outerShdw blurRad="50800" dist="50800" dir="5400000" algn="ctr" rotWithShape="0">
              <a:schemeClr val="tx1"/>
            </a:outerShdw>
          </a:effectLst>
        </p:spPr>
        <p:style>
          <a:lnRef idx="1">
            <a:schemeClr val="accent1"/>
          </a:lnRef>
          <a:fillRef idx="0">
            <a:schemeClr val="accent1"/>
          </a:fillRef>
          <a:effectRef idx="0">
            <a:schemeClr val="accent1"/>
          </a:effectRef>
          <a:fontRef idx="minor">
            <a:schemeClr val="tx1"/>
          </a:fontRef>
        </p:style>
      </p:cxnSp>
      <p:sp>
        <p:nvSpPr>
          <p:cNvPr id="10" name="ZoneTexte 9"/>
          <p:cNvSpPr txBox="1"/>
          <p:nvPr/>
        </p:nvSpPr>
        <p:spPr>
          <a:xfrm>
            <a:off x="1475233" y="5962109"/>
            <a:ext cx="9732144" cy="646331"/>
          </a:xfrm>
          <a:prstGeom prst="rect">
            <a:avLst/>
          </a:prstGeom>
          <a:noFill/>
        </p:spPr>
        <p:txBody>
          <a:bodyPr wrap="square" rtlCol="0">
            <a:spAutoFit/>
          </a:bodyPr>
          <a:lstStyle/>
          <a:p>
            <a:r>
              <a:rPr lang="fr-FR" dirty="0" smtClean="0"/>
              <a:t>J’ai  passé beaucoup de temps à mettre en place tous les </a:t>
            </a:r>
            <a:r>
              <a:rPr lang="fr-FR" b="1" dirty="0" smtClean="0"/>
              <a:t>éléments du portfolio </a:t>
            </a:r>
            <a:r>
              <a:rPr lang="fr-FR" dirty="0" smtClean="0"/>
              <a:t>(</a:t>
            </a:r>
            <a:r>
              <a:rPr lang="fr-FR" dirty="0" err="1" smtClean="0"/>
              <a:t>oeil</a:t>
            </a:r>
            <a:r>
              <a:rPr lang="fr-FR" dirty="0" smtClean="0"/>
              <a:t>, texte en survol…) ainsi que le </a:t>
            </a:r>
            <a:r>
              <a:rPr lang="fr-FR" b="1" dirty="0" smtClean="0"/>
              <a:t>menu</a:t>
            </a:r>
            <a:r>
              <a:rPr lang="fr-FR" dirty="0" smtClean="0"/>
              <a:t>.</a:t>
            </a:r>
          </a:p>
        </p:txBody>
      </p:sp>
    </p:spTree>
    <p:extLst>
      <p:ext uri="{BB962C8B-B14F-4D97-AF65-F5344CB8AC3E}">
        <p14:creationId xmlns:p14="http://schemas.microsoft.com/office/powerpoint/2010/main" val="26850964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610475"/>
          </a:xfrm>
          <a:prstGeom prst="rect">
            <a:avLst/>
          </a:prstGeom>
        </p:spPr>
      </p:pic>
      <p:pic>
        <p:nvPicPr>
          <p:cNvPr id="4" name="Image 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95168" y="3950050"/>
            <a:ext cx="3376301" cy="3376301"/>
          </a:xfrm>
          <a:prstGeom prst="rect">
            <a:avLst/>
          </a:prstGeom>
        </p:spPr>
      </p:pic>
      <p:sp>
        <p:nvSpPr>
          <p:cNvPr id="7" name="Rectangle 6"/>
          <p:cNvSpPr/>
          <p:nvPr/>
        </p:nvSpPr>
        <p:spPr>
          <a:xfrm>
            <a:off x="1968648" y="228175"/>
            <a:ext cx="8089751" cy="63549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fr-FR" b="1" dirty="0" smtClean="0"/>
              <a:t>Inclure les mentions légales </a:t>
            </a:r>
            <a:r>
              <a:rPr lang="fr-FR" dirty="0" smtClean="0"/>
              <a:t>: Ajouter la </a:t>
            </a:r>
            <a:r>
              <a:rPr lang="fr-FR" b="1" dirty="0" smtClean="0"/>
              <a:t>RGPD</a:t>
            </a:r>
            <a:r>
              <a:rPr lang="fr-FR" dirty="0" smtClean="0"/>
              <a:t> qui est obligatoire pour le formulaire de contact. Ajouter un </a:t>
            </a:r>
            <a:r>
              <a:rPr lang="fr-FR" b="1" dirty="0" err="1" smtClean="0"/>
              <a:t>footer</a:t>
            </a:r>
            <a:r>
              <a:rPr lang="fr-FR" b="1" dirty="0" smtClean="0"/>
              <a:t>.</a:t>
            </a:r>
            <a:endParaRPr lang="fr-FR" dirty="0"/>
          </a:p>
        </p:txBody>
      </p:sp>
      <p:sp>
        <p:nvSpPr>
          <p:cNvPr id="8" name="Rectangle 7"/>
          <p:cNvSpPr/>
          <p:nvPr/>
        </p:nvSpPr>
        <p:spPr>
          <a:xfrm>
            <a:off x="1968649" y="955273"/>
            <a:ext cx="8089751" cy="56641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fr-FR" dirty="0" smtClean="0"/>
              <a:t>Ajouter un titre « </a:t>
            </a:r>
            <a:r>
              <a:rPr lang="fr-FR" b="1" dirty="0" smtClean="0"/>
              <a:t>Contact</a:t>
            </a:r>
            <a:r>
              <a:rPr lang="fr-FR" dirty="0" smtClean="0"/>
              <a:t> » avec un séparateur, comme dans les 2 autres sections.</a:t>
            </a:r>
            <a:endParaRPr lang="fr-FR" dirty="0"/>
          </a:p>
        </p:txBody>
      </p:sp>
      <p:sp>
        <p:nvSpPr>
          <p:cNvPr id="11" name="Rectangle 10"/>
          <p:cNvSpPr/>
          <p:nvPr/>
        </p:nvSpPr>
        <p:spPr>
          <a:xfrm>
            <a:off x="1968647" y="1613283"/>
            <a:ext cx="8089751" cy="5651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r>
              <a:rPr lang="fr-FR" dirty="0" smtClean="0"/>
              <a:t>Intégrer du dynamisme en mettant en place les </a:t>
            </a:r>
            <a:r>
              <a:rPr lang="fr-FR" dirty="0" err="1" smtClean="0"/>
              <a:t>Sliders</a:t>
            </a:r>
            <a:r>
              <a:rPr lang="fr-FR" dirty="0" smtClean="0"/>
              <a:t>, les boutons et le formulaire.</a:t>
            </a:r>
            <a:endParaRPr lang="fr-FR" dirty="0"/>
          </a:p>
        </p:txBody>
      </p:sp>
    </p:spTree>
    <p:extLst>
      <p:ext uri="{BB962C8B-B14F-4D97-AF65-F5344CB8AC3E}">
        <p14:creationId xmlns:p14="http://schemas.microsoft.com/office/powerpoint/2010/main" val="6037437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75" y="0"/>
            <a:ext cx="12858750" cy="6858000"/>
          </a:xfrm>
          <a:prstGeom prst="rect">
            <a:avLst/>
          </a:prstGeom>
        </p:spPr>
      </p:pic>
    </p:spTree>
    <p:extLst>
      <p:ext uri="{BB962C8B-B14F-4D97-AF65-F5344CB8AC3E}">
        <p14:creationId xmlns:p14="http://schemas.microsoft.com/office/powerpoint/2010/main" val="437134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389120" y="199156"/>
            <a:ext cx="6096000" cy="1092607"/>
          </a:xfrm>
          <a:prstGeom prst="rect">
            <a:avLst/>
          </a:prstGeom>
        </p:spPr>
        <p:txBody>
          <a:bodyPr>
            <a:spAutoFit/>
          </a:bodyPr>
          <a:lstStyle/>
          <a:p>
            <a:r>
              <a:rPr lang="fr-FR" b="1" dirty="0" smtClean="0"/>
              <a:t>            LES POSITIONS</a:t>
            </a:r>
          </a:p>
          <a:p>
            <a:endParaRPr lang="fr-FR" sz="1100" b="1" dirty="0" smtClean="0"/>
          </a:p>
          <a:p>
            <a:pPr marL="285750" indent="-285750">
              <a:buFont typeface="Wingdings" panose="05000000000000000000" pitchFamily="2" charset="2"/>
              <a:buChar char="ü"/>
            </a:pPr>
            <a:r>
              <a:rPr lang="fr-FR" dirty="0" err="1" smtClean="0"/>
              <a:t>Flexbox</a:t>
            </a:r>
            <a:endParaRPr lang="fr-FR" b="1" dirty="0" smtClean="0"/>
          </a:p>
          <a:p>
            <a:pPr marL="285750" indent="-285750">
              <a:buFont typeface="Wingdings" panose="05000000000000000000" pitchFamily="2" charset="2"/>
              <a:buChar char="ü"/>
            </a:pPr>
            <a:r>
              <a:rPr lang="fr-FR" dirty="0" smtClean="0"/>
              <a:t>Relatives </a:t>
            </a:r>
            <a:r>
              <a:rPr lang="fr-FR" dirty="0"/>
              <a:t>et </a:t>
            </a:r>
            <a:r>
              <a:rPr lang="fr-FR" dirty="0" err="1" smtClean="0"/>
              <a:t>Absolutes</a:t>
            </a:r>
            <a:endParaRPr lang="fr-FR" dirty="0"/>
          </a:p>
        </p:txBody>
      </p:sp>
      <p:sp>
        <p:nvSpPr>
          <p:cNvPr id="4" name="ZoneTexte 3"/>
          <p:cNvSpPr txBox="1"/>
          <p:nvPr/>
        </p:nvSpPr>
        <p:spPr>
          <a:xfrm>
            <a:off x="841248" y="1767840"/>
            <a:ext cx="10924032" cy="3508653"/>
          </a:xfrm>
          <a:prstGeom prst="rect">
            <a:avLst/>
          </a:prstGeom>
          <a:noFill/>
        </p:spPr>
        <p:txBody>
          <a:bodyPr wrap="square" rtlCol="0">
            <a:spAutoFit/>
          </a:bodyPr>
          <a:lstStyle/>
          <a:p>
            <a:r>
              <a:rPr lang="fr-FR" dirty="0" err="1" smtClean="0"/>
              <a:t>Evidemment</a:t>
            </a:r>
            <a:r>
              <a:rPr lang="fr-FR" dirty="0" smtClean="0"/>
              <a:t>, GOOGLE est mon meilleur ami et malgré tout, ça n’a pas été évident !</a:t>
            </a:r>
          </a:p>
          <a:p>
            <a:endParaRPr lang="fr-FR" dirty="0"/>
          </a:p>
          <a:p>
            <a:r>
              <a:rPr lang="fr-FR" sz="2400" b="1" dirty="0" smtClean="0"/>
              <a:t>Les positions relatives et </a:t>
            </a:r>
            <a:r>
              <a:rPr lang="fr-FR" sz="2400" b="1" dirty="0" err="1" smtClean="0"/>
              <a:t>absolutes</a:t>
            </a:r>
            <a:endParaRPr lang="fr-FR" dirty="0" smtClean="0"/>
          </a:p>
          <a:p>
            <a:r>
              <a:rPr lang="fr-FR" sz="2000" dirty="0"/>
              <a:t>J</a:t>
            </a:r>
            <a:r>
              <a:rPr lang="fr-FR" sz="2000" dirty="0" smtClean="0"/>
              <a:t>’ai </a:t>
            </a:r>
            <a:r>
              <a:rPr lang="fr-FR" sz="2000" dirty="0" err="1" smtClean="0"/>
              <a:t>tatonné</a:t>
            </a:r>
            <a:r>
              <a:rPr lang="fr-FR" sz="2000" dirty="0" smtClean="0"/>
              <a:t> pendant plusieurs semaines, en les utilisant dans mon code par parcimonie car je n’avais pas du tout la sensation de les maîtriser. J’ai regarder des dizaines de sites… Mais c’est lorsque j’ai commencé à travailler sur les </a:t>
            </a:r>
            <a:r>
              <a:rPr lang="fr-FR" sz="2000" dirty="0" err="1" smtClean="0"/>
              <a:t>médiaqueries</a:t>
            </a:r>
            <a:r>
              <a:rPr lang="fr-FR" sz="2000" dirty="0" smtClean="0"/>
              <a:t> que j’en ai réellement senti l’utilité puis à force de les utiliser, j’ai compris leur importance.</a:t>
            </a:r>
          </a:p>
          <a:p>
            <a:endParaRPr lang="fr-FR" dirty="0"/>
          </a:p>
          <a:p>
            <a:r>
              <a:rPr lang="fr-FR" sz="2400" b="1" dirty="0" smtClean="0"/>
              <a:t>FLEXBOX</a:t>
            </a:r>
          </a:p>
          <a:p>
            <a:r>
              <a:rPr lang="fr-FR" sz="2000" dirty="0" smtClean="0"/>
              <a:t>A été plus rapidement assimilée. Tout d’abord parce qu’on m’a dit que c’était plus approprié au Responsive et ensuite parce qu’au fil de mes recherches, je suis tombée, sur </a:t>
            </a:r>
            <a:r>
              <a:rPr lang="fr-FR" sz="2000" b="1" cap="all" dirty="0"/>
              <a:t>FLEXBOX </a:t>
            </a:r>
            <a:r>
              <a:rPr lang="fr-FR" sz="2000" b="1" cap="all" dirty="0" smtClean="0"/>
              <a:t>FROGGY.</a:t>
            </a:r>
            <a:endParaRPr lang="fr-FR" sz="2000" dirty="0"/>
          </a:p>
        </p:txBody>
      </p:sp>
    </p:spTree>
    <p:extLst>
      <p:ext uri="{BB962C8B-B14F-4D97-AF65-F5344CB8AC3E}">
        <p14:creationId xmlns:p14="http://schemas.microsoft.com/office/powerpoint/2010/main" val="30627481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fr-FR" dirty="0"/>
              <a:t>2.  Liste des services offerts par </a:t>
            </a:r>
            <a:r>
              <a:rPr lang="fr-FR" dirty="0" smtClean="0"/>
              <a:t>l’agence</a:t>
            </a:r>
            <a:endParaRPr lang="fr-FR"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823853"/>
            <a:ext cx="10515600" cy="4400670"/>
          </a:xfrm>
        </p:spPr>
      </p:pic>
    </p:spTree>
    <p:extLst>
      <p:ext uri="{BB962C8B-B14F-4D97-AF65-F5344CB8AC3E}">
        <p14:creationId xmlns:p14="http://schemas.microsoft.com/office/powerpoint/2010/main" val="16431702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fr-FR" dirty="0"/>
              <a:t>3.  Exemple de projets </a:t>
            </a:r>
            <a:r>
              <a:rPr lang="fr-FR" dirty="0" smtClean="0"/>
              <a:t>réalisés</a:t>
            </a:r>
            <a:endParaRPr lang="fr-FR" dirty="0"/>
          </a:p>
        </p:txBody>
      </p:sp>
      <p:pic>
        <p:nvPicPr>
          <p:cNvPr id="3" name="Espace réservé du contenu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9317" y="429713"/>
            <a:ext cx="11133365" cy="5054905"/>
          </a:xfrm>
        </p:spPr>
      </p:pic>
    </p:spTree>
    <p:extLst>
      <p:ext uri="{BB962C8B-B14F-4D97-AF65-F5344CB8AC3E}">
        <p14:creationId xmlns:p14="http://schemas.microsoft.com/office/powerpoint/2010/main" val="11236548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normAutofit/>
          </a:bodyPr>
          <a:lstStyle/>
          <a:p>
            <a:r>
              <a:rPr lang="fr-FR" dirty="0"/>
              <a:t>4.  Carte + Formulaire de </a:t>
            </a:r>
            <a:r>
              <a:rPr lang="fr-FR" dirty="0" smtClean="0"/>
              <a:t>contact</a:t>
            </a:r>
            <a:endParaRPr lang="fr-FR" dirty="0"/>
          </a:p>
        </p:txBody>
      </p:sp>
      <p:pic>
        <p:nvPicPr>
          <p:cNvPr id="6" name="Espace réservé du contenu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729408"/>
            <a:ext cx="10515600" cy="4589560"/>
          </a:xfrm>
        </p:spPr>
      </p:pic>
    </p:spTree>
    <p:extLst>
      <p:ext uri="{BB962C8B-B14F-4D97-AF65-F5344CB8AC3E}">
        <p14:creationId xmlns:p14="http://schemas.microsoft.com/office/powerpoint/2010/main" val="1654597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242602" cy="6858000"/>
          </a:xfrm>
          <a:prstGeom prst="rect">
            <a:avLst/>
          </a:prstGeom>
        </p:spPr>
      </p:pic>
      <p:sp>
        <p:nvSpPr>
          <p:cNvPr id="5" name="ZoneTexte 4"/>
          <p:cNvSpPr txBox="1"/>
          <p:nvPr/>
        </p:nvSpPr>
        <p:spPr>
          <a:xfrm>
            <a:off x="5620512" y="573024"/>
            <a:ext cx="6071616" cy="1600438"/>
          </a:xfrm>
          <a:prstGeom prst="rect">
            <a:avLst/>
          </a:prstGeom>
          <a:noFill/>
        </p:spPr>
        <p:txBody>
          <a:bodyPr wrap="square" rtlCol="0">
            <a:spAutoFit/>
          </a:bodyPr>
          <a:lstStyle/>
          <a:p>
            <a:r>
              <a:rPr lang="fr-FR" sz="4800" dirty="0" smtClean="0"/>
              <a:t>WEBAGENCY</a:t>
            </a:r>
            <a:endParaRPr lang="fr-FR" sz="4800" dirty="0"/>
          </a:p>
          <a:p>
            <a:r>
              <a:rPr lang="fr-FR" sz="3200" dirty="0"/>
              <a:t>Seconde partie de la soutenance</a:t>
            </a:r>
          </a:p>
          <a:p>
            <a:endParaRPr lang="fr-FR" dirty="0"/>
          </a:p>
        </p:txBody>
      </p:sp>
    </p:spTree>
    <p:extLst>
      <p:ext uri="{BB962C8B-B14F-4D97-AF65-F5344CB8AC3E}">
        <p14:creationId xmlns:p14="http://schemas.microsoft.com/office/powerpoint/2010/main" val="42758303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FF6DD"/>
            </a:gs>
            <a:gs pos="88000">
              <a:schemeClr val="accent1">
                <a:lumMod val="45000"/>
                <a:lumOff val="55000"/>
              </a:schemeClr>
            </a:gs>
            <a:gs pos="32000">
              <a:schemeClr val="accent1">
                <a:lumMod val="40000"/>
                <a:lumOff val="60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 name="Titre 3"/>
          <p:cNvSpPr>
            <a:spLocks noGrp="1"/>
          </p:cNvSpPr>
          <p:nvPr>
            <p:ph type="title"/>
          </p:nvPr>
        </p:nvSpPr>
        <p:spPr>
          <a:xfrm>
            <a:off x="838200" y="365125"/>
            <a:ext cx="10515600" cy="785943"/>
          </a:xfrm>
        </p:spPr>
        <p:txBody>
          <a:bodyPr/>
          <a:lstStyle/>
          <a:p>
            <a:r>
              <a:rPr lang="fr-FR" dirty="0"/>
              <a:t>R</a:t>
            </a:r>
            <a:r>
              <a:rPr lang="fr-FR" dirty="0" smtClean="0"/>
              <a:t>ôle </a:t>
            </a:r>
            <a:r>
              <a:rPr lang="fr-FR" dirty="0" smtClean="0"/>
              <a:t>du développeur Web ?</a:t>
            </a:r>
            <a:endParaRPr lang="fr-FR" dirty="0"/>
          </a:p>
        </p:txBody>
      </p:sp>
      <p:sp>
        <p:nvSpPr>
          <p:cNvPr id="5" name="Espace réservé du contenu 4"/>
          <p:cNvSpPr>
            <a:spLocks noGrp="1"/>
          </p:cNvSpPr>
          <p:nvPr>
            <p:ph idx="1"/>
          </p:nvPr>
        </p:nvSpPr>
        <p:spPr>
          <a:xfrm>
            <a:off x="838200" y="1678194"/>
            <a:ext cx="10515600" cy="4765636"/>
          </a:xfrm>
        </p:spPr>
        <p:txBody>
          <a:bodyPr>
            <a:normAutofit fontScale="92500" lnSpcReduction="20000"/>
          </a:bodyPr>
          <a:lstStyle/>
          <a:p>
            <a:pPr algn="just"/>
            <a:r>
              <a:rPr lang="fr-FR" dirty="0" smtClean="0">
                <a:solidFill>
                  <a:schemeClr val="tx1">
                    <a:lumMod val="75000"/>
                    <a:lumOff val="25000"/>
                  </a:schemeClr>
                </a:solidFill>
              </a:rPr>
              <a:t>Le </a:t>
            </a:r>
            <a:r>
              <a:rPr lang="fr-FR" dirty="0" smtClean="0">
                <a:solidFill>
                  <a:schemeClr val="tx1">
                    <a:lumMod val="75000"/>
                    <a:lumOff val="25000"/>
                  </a:schemeClr>
                </a:solidFill>
              </a:rPr>
              <a:t>développeur web </a:t>
            </a:r>
            <a:r>
              <a:rPr lang="fr-FR" dirty="0" smtClean="0">
                <a:solidFill>
                  <a:schemeClr val="tx1">
                    <a:lumMod val="75000"/>
                    <a:lumOff val="25000"/>
                  </a:schemeClr>
                </a:solidFill>
              </a:rPr>
              <a:t>fait un travail de </a:t>
            </a:r>
            <a:r>
              <a:rPr lang="fr-FR" b="1" dirty="0" smtClean="0">
                <a:solidFill>
                  <a:schemeClr val="tx1">
                    <a:lumMod val="75000"/>
                    <a:lumOff val="25000"/>
                  </a:schemeClr>
                </a:solidFill>
              </a:rPr>
              <a:t>reproduction en langage informatique</a:t>
            </a:r>
            <a:r>
              <a:rPr lang="fr-FR" dirty="0" smtClean="0">
                <a:solidFill>
                  <a:schemeClr val="tx1">
                    <a:lumMod val="75000"/>
                    <a:lumOff val="25000"/>
                  </a:schemeClr>
                </a:solidFill>
              </a:rPr>
              <a:t>, en respectant fidèlement la chartre graphique et en se rapprochant au mieux de la maquette du graphiste, sans apporter des modifications personnelles.</a:t>
            </a:r>
          </a:p>
          <a:p>
            <a:pPr algn="just"/>
            <a:endParaRPr lang="fr-FR" dirty="0" smtClean="0">
              <a:solidFill>
                <a:schemeClr val="tx1">
                  <a:lumMod val="75000"/>
                  <a:lumOff val="25000"/>
                </a:schemeClr>
              </a:solidFill>
            </a:endParaRPr>
          </a:p>
          <a:p>
            <a:pPr algn="just"/>
            <a:r>
              <a:rPr lang="fr-FR" dirty="0" smtClean="0">
                <a:solidFill>
                  <a:schemeClr val="tx1">
                    <a:lumMod val="75000"/>
                    <a:lumOff val="25000"/>
                  </a:schemeClr>
                </a:solidFill>
              </a:rPr>
              <a:t>Le code doit être </a:t>
            </a:r>
            <a:r>
              <a:rPr lang="fr-FR" b="1" dirty="0" smtClean="0">
                <a:solidFill>
                  <a:schemeClr val="tx1">
                    <a:lumMod val="75000"/>
                    <a:lumOff val="25000"/>
                  </a:schemeClr>
                </a:solidFill>
              </a:rPr>
              <a:t>propre </a:t>
            </a:r>
            <a:r>
              <a:rPr lang="fr-FR" dirty="0" smtClean="0">
                <a:solidFill>
                  <a:schemeClr val="tx1">
                    <a:lumMod val="75000"/>
                    <a:lumOff val="25000"/>
                  </a:schemeClr>
                </a:solidFill>
              </a:rPr>
              <a:t>(commenté et bien indenté</a:t>
            </a:r>
            <a:r>
              <a:rPr lang="fr-FR" u="sng" dirty="0" smtClean="0">
                <a:solidFill>
                  <a:schemeClr val="tx1">
                    <a:lumMod val="75000"/>
                    <a:lumOff val="25000"/>
                  </a:schemeClr>
                </a:solidFill>
              </a:rPr>
              <a:t>)</a:t>
            </a:r>
            <a:r>
              <a:rPr lang="fr-FR" dirty="0" smtClean="0">
                <a:solidFill>
                  <a:schemeClr val="tx1">
                    <a:lumMod val="75000"/>
                    <a:lumOff val="25000"/>
                  </a:schemeClr>
                </a:solidFill>
              </a:rPr>
              <a:t>, pour que d’autres développeurs puissent le reprendre, et </a:t>
            </a:r>
            <a:r>
              <a:rPr lang="fr-FR" b="1" dirty="0" err="1" smtClean="0">
                <a:solidFill>
                  <a:schemeClr val="tx1">
                    <a:lumMod val="75000"/>
                    <a:lumOff val="25000"/>
                  </a:schemeClr>
                </a:solidFill>
              </a:rPr>
              <a:t>Scalable</a:t>
            </a:r>
            <a:r>
              <a:rPr lang="fr-FR" b="1" dirty="0" smtClean="0">
                <a:solidFill>
                  <a:schemeClr val="tx1">
                    <a:lumMod val="75000"/>
                    <a:lumOff val="25000"/>
                  </a:schemeClr>
                </a:solidFill>
              </a:rPr>
              <a:t> </a:t>
            </a:r>
            <a:r>
              <a:rPr lang="fr-FR" dirty="0" smtClean="0">
                <a:solidFill>
                  <a:schemeClr val="tx1">
                    <a:lumMod val="75000"/>
                    <a:lumOff val="25000"/>
                  </a:schemeClr>
                </a:solidFill>
              </a:rPr>
              <a:t>pour qu’il continu à évoluer. La sémantique doit être claire (h1, h2…) pour faciliter la maintenance du code ainsi que la </a:t>
            </a:r>
            <a:r>
              <a:rPr lang="fr-FR" b="1" dirty="0" err="1" smtClean="0">
                <a:solidFill>
                  <a:schemeClr val="tx1">
                    <a:lumMod val="75000"/>
                    <a:lumOff val="25000"/>
                  </a:schemeClr>
                </a:solidFill>
              </a:rPr>
              <a:t>S</a:t>
            </a:r>
            <a:r>
              <a:rPr lang="fr-FR" dirty="0" err="1" smtClean="0">
                <a:solidFill>
                  <a:schemeClr val="tx1">
                    <a:lumMod val="75000"/>
                    <a:lumOff val="25000"/>
                  </a:schemeClr>
                </a:solidFill>
              </a:rPr>
              <a:t>earch</a:t>
            </a:r>
            <a:r>
              <a:rPr lang="fr-FR" dirty="0" smtClean="0">
                <a:solidFill>
                  <a:schemeClr val="tx1">
                    <a:lumMod val="75000"/>
                    <a:lumOff val="25000"/>
                  </a:schemeClr>
                </a:solidFill>
              </a:rPr>
              <a:t> </a:t>
            </a:r>
            <a:r>
              <a:rPr lang="fr-FR" b="1" dirty="0" smtClean="0">
                <a:solidFill>
                  <a:schemeClr val="tx1">
                    <a:lumMod val="75000"/>
                    <a:lumOff val="25000"/>
                  </a:schemeClr>
                </a:solidFill>
              </a:rPr>
              <a:t>E</a:t>
            </a:r>
            <a:r>
              <a:rPr lang="fr-FR" dirty="0" smtClean="0">
                <a:solidFill>
                  <a:schemeClr val="tx1">
                    <a:lumMod val="75000"/>
                    <a:lumOff val="25000"/>
                  </a:schemeClr>
                </a:solidFill>
              </a:rPr>
              <a:t>ngine </a:t>
            </a:r>
            <a:r>
              <a:rPr lang="fr-FR" b="1" dirty="0" err="1" smtClean="0">
                <a:solidFill>
                  <a:schemeClr val="tx1">
                    <a:lumMod val="75000"/>
                    <a:lumOff val="25000"/>
                  </a:schemeClr>
                </a:solidFill>
              </a:rPr>
              <a:t>O</a:t>
            </a:r>
            <a:r>
              <a:rPr lang="fr-FR" dirty="0" err="1" smtClean="0">
                <a:solidFill>
                  <a:schemeClr val="tx1">
                    <a:lumMod val="75000"/>
                    <a:lumOff val="25000"/>
                  </a:schemeClr>
                </a:solidFill>
              </a:rPr>
              <a:t>ptimization</a:t>
            </a:r>
            <a:r>
              <a:rPr lang="fr-FR" dirty="0" smtClean="0">
                <a:solidFill>
                  <a:schemeClr val="tx1">
                    <a:lumMod val="75000"/>
                    <a:lumOff val="25000"/>
                  </a:schemeClr>
                </a:solidFill>
              </a:rPr>
              <a:t>.</a:t>
            </a:r>
          </a:p>
          <a:p>
            <a:pPr algn="just"/>
            <a:endParaRPr lang="fr-FR" dirty="0" smtClean="0">
              <a:solidFill>
                <a:schemeClr val="tx1">
                  <a:lumMod val="75000"/>
                  <a:lumOff val="25000"/>
                </a:schemeClr>
              </a:solidFill>
            </a:endParaRPr>
          </a:p>
          <a:p>
            <a:pPr algn="just"/>
            <a:r>
              <a:rPr lang="fr-FR" dirty="0" smtClean="0">
                <a:solidFill>
                  <a:schemeClr val="tx1">
                    <a:lumMod val="75000"/>
                    <a:lumOff val="25000"/>
                  </a:schemeClr>
                </a:solidFill>
              </a:rPr>
              <a:t>Il doit porter attention au </a:t>
            </a:r>
            <a:r>
              <a:rPr lang="fr-FR" b="1" dirty="0" smtClean="0">
                <a:solidFill>
                  <a:schemeClr val="tx1">
                    <a:lumMod val="75000"/>
                    <a:lumOff val="25000"/>
                  </a:schemeClr>
                </a:solidFill>
              </a:rPr>
              <a:t>Responsive Design</a:t>
            </a:r>
            <a:r>
              <a:rPr lang="fr-FR" dirty="0" smtClean="0">
                <a:solidFill>
                  <a:schemeClr val="tx1">
                    <a:lumMod val="75000"/>
                    <a:lumOff val="25000"/>
                  </a:schemeClr>
                </a:solidFill>
              </a:rPr>
              <a:t>. C’est un point primordial lors de l’intégration et la conception du code car il est impossible de passer outre les différents terminaux utilisés pour la visite des sites ainsi qu’à la politique Google. </a:t>
            </a:r>
          </a:p>
          <a:p>
            <a:pPr marL="0" indent="0">
              <a:buNone/>
            </a:pPr>
            <a:endParaRPr lang="fr-FR" dirty="0" smtClean="0"/>
          </a:p>
          <a:p>
            <a:pPr marL="0" indent="0">
              <a:buNone/>
            </a:pPr>
            <a:endParaRPr lang="fr-FR" dirty="0"/>
          </a:p>
        </p:txBody>
      </p:sp>
    </p:spTree>
    <p:extLst>
      <p:ext uri="{BB962C8B-B14F-4D97-AF65-F5344CB8AC3E}">
        <p14:creationId xmlns:p14="http://schemas.microsoft.com/office/powerpoint/2010/main" val="34890704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FF0000"/>
            </a:gs>
            <a:gs pos="32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ZoneTexte 1"/>
          <p:cNvSpPr txBox="1"/>
          <p:nvPr/>
        </p:nvSpPr>
        <p:spPr>
          <a:xfrm>
            <a:off x="6702014" y="1949286"/>
            <a:ext cx="5185186" cy="1938992"/>
          </a:xfrm>
          <a:prstGeom prst="rect">
            <a:avLst/>
          </a:prstGeom>
          <a:noFill/>
        </p:spPr>
        <p:txBody>
          <a:bodyPr wrap="square" rtlCol="0">
            <a:spAutoFit/>
          </a:bodyPr>
          <a:lstStyle/>
          <a:p>
            <a:r>
              <a:rPr lang="fr-FR" sz="6000" dirty="0" smtClean="0"/>
              <a:t>Les difficultés rencontrées</a:t>
            </a:r>
            <a:endParaRPr lang="fr-FR" sz="6000" dirty="0"/>
          </a:p>
        </p:txBody>
      </p:sp>
      <p:pic>
        <p:nvPicPr>
          <p:cNvPr id="3" name="Image 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536" y="-396240"/>
            <a:ext cx="7595616" cy="7595616"/>
          </a:xfrm>
          <a:prstGeom prst="rect">
            <a:avLst/>
          </a:prstGeom>
        </p:spPr>
      </p:pic>
    </p:spTree>
    <p:extLst>
      <p:ext uri="{BB962C8B-B14F-4D97-AF65-F5344CB8AC3E}">
        <p14:creationId xmlns:p14="http://schemas.microsoft.com/office/powerpoint/2010/main" val="18442527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80000">
              <a:srgbClr val="FFF6DD"/>
            </a:gs>
            <a:gs pos="88000">
              <a:schemeClr val="accent1">
                <a:lumMod val="45000"/>
                <a:lumOff val="55000"/>
              </a:schemeClr>
            </a:gs>
            <a:gs pos="91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8396" y="0"/>
            <a:ext cx="5863508" cy="5596662"/>
          </a:xfrm>
          <a:prstGeom prst="rect">
            <a:avLst/>
          </a:prstGeom>
        </p:spPr>
      </p:pic>
      <p:sp>
        <p:nvSpPr>
          <p:cNvPr id="4" name="ZoneTexte 3"/>
          <p:cNvSpPr txBox="1"/>
          <p:nvPr/>
        </p:nvSpPr>
        <p:spPr>
          <a:xfrm>
            <a:off x="5791200" y="1351781"/>
            <a:ext cx="5132832" cy="1446550"/>
          </a:xfrm>
          <a:prstGeom prst="rect">
            <a:avLst/>
          </a:prstGeom>
          <a:noFill/>
        </p:spPr>
        <p:txBody>
          <a:bodyPr wrap="square" rtlCol="0">
            <a:spAutoFit/>
          </a:bodyPr>
          <a:lstStyle/>
          <a:p>
            <a:r>
              <a:rPr lang="fr-FR" sz="4400" dirty="0"/>
              <a:t>Comment je les ai résolues…</a:t>
            </a:r>
            <a:endParaRPr lang="fr-FR" sz="4400" dirty="0"/>
          </a:p>
        </p:txBody>
      </p:sp>
    </p:spTree>
    <p:extLst>
      <p:ext uri="{BB962C8B-B14F-4D97-AF65-F5344CB8AC3E}">
        <p14:creationId xmlns:p14="http://schemas.microsoft.com/office/powerpoint/2010/main" val="32929516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ZoneTexte 1"/>
          <p:cNvSpPr txBox="1"/>
          <p:nvPr/>
        </p:nvSpPr>
        <p:spPr>
          <a:xfrm>
            <a:off x="2134032" y="299780"/>
            <a:ext cx="8388515" cy="2123658"/>
          </a:xfrm>
          <a:prstGeom prst="rect">
            <a:avLst/>
          </a:prstGeom>
          <a:noFill/>
        </p:spPr>
        <p:txBody>
          <a:bodyPr wrap="none" rtlCol="0">
            <a:spAutoFit/>
          </a:bodyPr>
          <a:lstStyle/>
          <a:p>
            <a:pPr algn="ctr"/>
            <a:r>
              <a:rPr lang="fr-FR" sz="2400" b="1" dirty="0" smtClean="0"/>
              <a:t>L’organisation</a:t>
            </a:r>
            <a:r>
              <a:rPr lang="fr-FR" sz="2400" dirty="0" smtClean="0"/>
              <a:t> du HTML</a:t>
            </a:r>
          </a:p>
          <a:p>
            <a:pPr algn="ctr"/>
            <a:endParaRPr lang="fr-FR" sz="1200" dirty="0" smtClean="0"/>
          </a:p>
          <a:p>
            <a:pPr marL="342900" indent="-342900" algn="just">
              <a:buFont typeface="Wingdings" panose="05000000000000000000" pitchFamily="2" charset="2"/>
              <a:buChar char="ü"/>
            </a:pPr>
            <a:r>
              <a:rPr lang="fr-FR" sz="2400" dirty="0" smtClean="0"/>
              <a:t>Construire un </a:t>
            </a:r>
            <a:r>
              <a:rPr lang="fr-FR" sz="2400" b="1" dirty="0" smtClean="0"/>
              <a:t>plan</a:t>
            </a:r>
            <a:r>
              <a:rPr lang="fr-FR" sz="2400" dirty="0" smtClean="0"/>
              <a:t> pour </a:t>
            </a:r>
            <a:r>
              <a:rPr lang="fr-FR" sz="2400" b="1" dirty="0" smtClean="0"/>
              <a:t>visualiser</a:t>
            </a:r>
            <a:r>
              <a:rPr lang="fr-FR" sz="2400" dirty="0" smtClean="0"/>
              <a:t> les différents éléments.</a:t>
            </a:r>
          </a:p>
          <a:p>
            <a:pPr marL="342900" indent="-342900" algn="just">
              <a:buFont typeface="Wingdings" panose="05000000000000000000" pitchFamily="2" charset="2"/>
              <a:buChar char="ü"/>
            </a:pPr>
            <a:r>
              <a:rPr lang="fr-FR" sz="2400" dirty="0" smtClean="0"/>
              <a:t>Faire un </a:t>
            </a:r>
            <a:r>
              <a:rPr lang="fr-FR" sz="2400" b="1" dirty="0" smtClean="0"/>
              <a:t>découpage clair </a:t>
            </a:r>
            <a:r>
              <a:rPr lang="fr-FR" sz="2400" dirty="0" smtClean="0"/>
              <a:t>en gardant toujours à l’esprit le </a:t>
            </a:r>
            <a:r>
              <a:rPr lang="fr-FR" sz="2400" b="1" dirty="0" smtClean="0"/>
              <a:t>SEO</a:t>
            </a:r>
            <a:r>
              <a:rPr lang="fr-FR" sz="2400" dirty="0" smtClean="0"/>
              <a:t>.</a:t>
            </a:r>
          </a:p>
          <a:p>
            <a:pPr marL="342900" indent="-342900" algn="just">
              <a:buFont typeface="Wingdings" panose="05000000000000000000" pitchFamily="2" charset="2"/>
              <a:buChar char="ü"/>
            </a:pPr>
            <a:r>
              <a:rPr lang="fr-FR" sz="2400" dirty="0" smtClean="0"/>
              <a:t>Aller du plus grand au plus petit.</a:t>
            </a:r>
          </a:p>
          <a:p>
            <a:pPr marL="342900" indent="-342900" algn="just">
              <a:buFont typeface="Wingdings" panose="05000000000000000000" pitchFamily="2" charset="2"/>
              <a:buChar char="ü"/>
            </a:pPr>
            <a:r>
              <a:rPr lang="fr-FR" sz="2400" dirty="0" smtClean="0"/>
              <a:t>Faire un </a:t>
            </a:r>
            <a:r>
              <a:rPr lang="fr-FR" sz="2400" dirty="0" err="1" smtClean="0"/>
              <a:t>wireframe</a:t>
            </a:r>
            <a:r>
              <a:rPr lang="fr-FR" sz="2400" dirty="0" smtClean="0"/>
              <a:t> (maquette </a:t>
            </a:r>
            <a:r>
              <a:rPr lang="fr-FR" sz="2400" dirty="0"/>
              <a:t>schématique </a:t>
            </a:r>
            <a:r>
              <a:rPr lang="fr-FR" sz="2400" dirty="0" smtClean="0"/>
              <a:t>du futur </a:t>
            </a:r>
            <a:r>
              <a:rPr lang="fr-FR" sz="2400" dirty="0"/>
              <a:t>site </a:t>
            </a:r>
            <a:r>
              <a:rPr lang="fr-FR" sz="2400" dirty="0" smtClean="0"/>
              <a:t>web). </a:t>
            </a:r>
            <a:endParaRPr lang="fr-FR" sz="2400"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18299" y="2572512"/>
            <a:ext cx="5813839" cy="4204372"/>
          </a:xfrm>
          <a:prstGeom prst="rect">
            <a:avLst/>
          </a:prstGeom>
        </p:spPr>
      </p:pic>
    </p:spTree>
    <p:extLst>
      <p:ext uri="{BB962C8B-B14F-4D97-AF65-F5344CB8AC3E}">
        <p14:creationId xmlns:p14="http://schemas.microsoft.com/office/powerpoint/2010/main" val="629734085"/>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lacé">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12700" cap="flat" cmpd="sng" algn="ctr">
          <a:solidFill>
            <a:schemeClr val="phClr">
              <a:tint val="95000"/>
              <a:shade val="95000"/>
              <a:satMod val="120000"/>
            </a:schemeClr>
          </a:solidFill>
          <a:prstDash val="solid"/>
        </a:ln>
        <a:ln w="55000" cap="flat" cmpd="thickThin" algn="ctr">
          <a:solidFill>
            <a:schemeClr val="phClr">
              <a:tint val="90000"/>
              <a:satMod val="130000"/>
            </a:schemeClr>
          </a:solidFill>
          <a:prstDash val="solid"/>
        </a:ln>
        <a:ln w="50800" cap="flat" cmpd="sng"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548</TotalTime>
  <Words>434</Words>
  <Application>Microsoft Office PowerPoint</Application>
  <PresentationFormat>Grand écran</PresentationFormat>
  <Paragraphs>41</Paragraphs>
  <Slides>15</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15</vt:i4>
      </vt:variant>
    </vt:vector>
  </HeadingPairs>
  <TitlesOfParts>
    <vt:vector size="21" baseType="lpstr">
      <vt:lpstr>Arial</vt:lpstr>
      <vt:lpstr>Calibri</vt:lpstr>
      <vt:lpstr>Calibri Light</vt:lpstr>
      <vt:lpstr>Verdana</vt:lpstr>
      <vt:lpstr>Wingdings</vt:lpstr>
      <vt:lpstr>Thème Office</vt:lpstr>
      <vt:lpstr>1.  Écran d’accueil très visuel</vt:lpstr>
      <vt:lpstr>2.  Liste des services offerts par l’agence</vt:lpstr>
      <vt:lpstr>3.  Exemple de projets réalisés</vt:lpstr>
      <vt:lpstr>4.  Carte + Formulaire de contact</vt:lpstr>
      <vt:lpstr>Présentation PowerPoint</vt:lpstr>
      <vt:lpstr>Rôle du développeur Web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Stagiaires</dc:creator>
  <cp:lastModifiedBy>Stagiaires</cp:lastModifiedBy>
  <cp:revision>53</cp:revision>
  <dcterms:created xsi:type="dcterms:W3CDTF">2019-06-25T12:34:13Z</dcterms:created>
  <dcterms:modified xsi:type="dcterms:W3CDTF">2019-06-26T12:42:09Z</dcterms:modified>
</cp:coreProperties>
</file>